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gif" ContentType="image/gif"/>
  <Override PartName="/ppt/media/image14.gif" ContentType="image/gif"/>
  <Override PartName="/ppt/media/image15.gif" ContentType="image/gif"/>
  <Override PartName="/ppt/media/image16.gif" ContentType="image/gif"/>
  <Override PartName="/ppt/media/image17.gif" ContentType="image/gif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150840" y="0"/>
            <a:ext cx="2435400" cy="6856560"/>
            <a:chOff x="150840" y="0"/>
            <a:chExt cx="2435400" cy="6856560"/>
          </a:xfrm>
        </p:grpSpPr>
        <p:sp>
          <p:nvSpPr>
            <p:cNvPr id="1" name="CustomShape 2"/>
            <p:cNvSpPr/>
            <p:nvPr/>
          </p:nvSpPr>
          <p:spPr>
            <a:xfrm>
              <a:off x="457200" y="0"/>
              <a:ext cx="1121040" cy="532764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50840" y="0"/>
              <a:ext cx="1116000" cy="527544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50840" y="5238720"/>
              <a:ext cx="1227240" cy="161784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457200" y="5291280"/>
              <a:ext cx="1494000" cy="156528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457200" y="5286240"/>
              <a:ext cx="2129040" cy="157032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150840" y="5238720"/>
              <a:ext cx="1694160" cy="161784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" name="Group 8"/>
          <p:cNvGrpSpPr/>
          <p:nvPr/>
        </p:nvGrpSpPr>
        <p:grpSpPr>
          <a:xfrm>
            <a:off x="546120" y="-4680"/>
            <a:ext cx="5013360" cy="6861240"/>
            <a:chOff x="546120" y="-4680"/>
            <a:chExt cx="5013360" cy="6861240"/>
          </a:xfrm>
        </p:grpSpPr>
        <p:sp>
          <p:nvSpPr>
            <p:cNvPr id="8" name="CustomShape 9"/>
            <p:cNvSpPr/>
            <p:nvPr/>
          </p:nvSpPr>
          <p:spPr>
            <a:xfrm>
              <a:off x="984240" y="-4680"/>
              <a:ext cx="1062360" cy="2781360"/>
            </a:xfrm>
            <a:custGeom>
              <a:avLst/>
              <a:gdLst/>
              <a:ahLst/>
              <a:rect l="l" t="t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546120" y="-4680"/>
              <a:ext cx="1033560" cy="2671920"/>
            </a:xfrm>
            <a:custGeom>
              <a:avLst/>
              <a:gdLst/>
              <a:ahLst/>
              <a:rect l="l" t="t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546120" y="2583000"/>
              <a:ext cx="2692440" cy="4273560"/>
            </a:xfrm>
            <a:custGeom>
              <a:avLst/>
              <a:gdLst/>
              <a:ahLst/>
              <a:rect l="l" t="t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988920" y="2692440"/>
              <a:ext cx="3330720" cy="4164120"/>
            </a:xfrm>
            <a:custGeom>
              <a:avLst/>
              <a:gdLst/>
              <a:ahLst/>
              <a:rect l="l" t="t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984240" y="2687760"/>
              <a:ext cx="4575240" cy="4168800"/>
            </a:xfrm>
            <a:custGeom>
              <a:avLst/>
              <a:gdLst/>
              <a:ahLst/>
              <a:rect l="l" t="t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546120" y="2577960"/>
              <a:ext cx="3583080" cy="4278600"/>
            </a:xfrm>
            <a:custGeom>
              <a:avLst/>
              <a:gdLst/>
              <a:ahLst/>
              <a:rect l="l" t="t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150840" y="0"/>
            <a:ext cx="2435400" cy="6856560"/>
            <a:chOff x="150840" y="0"/>
            <a:chExt cx="2435400" cy="6856560"/>
          </a:xfrm>
        </p:grpSpPr>
        <p:sp>
          <p:nvSpPr>
            <p:cNvPr id="53" name="CustomShape 2"/>
            <p:cNvSpPr/>
            <p:nvPr/>
          </p:nvSpPr>
          <p:spPr>
            <a:xfrm>
              <a:off x="457200" y="0"/>
              <a:ext cx="1121040" cy="532764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3"/>
            <p:cNvSpPr/>
            <p:nvPr/>
          </p:nvSpPr>
          <p:spPr>
            <a:xfrm>
              <a:off x="150840" y="0"/>
              <a:ext cx="1116000" cy="527544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4"/>
            <p:cNvSpPr/>
            <p:nvPr/>
          </p:nvSpPr>
          <p:spPr>
            <a:xfrm>
              <a:off x="150840" y="5238720"/>
              <a:ext cx="1227240" cy="161784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"/>
            <p:cNvSpPr/>
            <p:nvPr/>
          </p:nvSpPr>
          <p:spPr>
            <a:xfrm>
              <a:off x="457200" y="5291280"/>
              <a:ext cx="1494000" cy="156528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6"/>
            <p:cNvSpPr/>
            <p:nvPr/>
          </p:nvSpPr>
          <p:spPr>
            <a:xfrm>
              <a:off x="457200" y="5286240"/>
              <a:ext cx="2129040" cy="157032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7"/>
            <p:cNvSpPr/>
            <p:nvPr/>
          </p:nvSpPr>
          <p:spPr>
            <a:xfrm>
              <a:off x="150840" y="5238720"/>
              <a:ext cx="1694160" cy="161784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1"/>
          <p:cNvGrpSpPr/>
          <p:nvPr/>
        </p:nvGrpSpPr>
        <p:grpSpPr>
          <a:xfrm>
            <a:off x="150840" y="0"/>
            <a:ext cx="2435400" cy="6856560"/>
            <a:chOff x="150840" y="0"/>
            <a:chExt cx="2435400" cy="6856560"/>
          </a:xfrm>
        </p:grpSpPr>
        <p:sp>
          <p:nvSpPr>
            <p:cNvPr id="98" name="CustomShape 2"/>
            <p:cNvSpPr/>
            <p:nvPr/>
          </p:nvSpPr>
          <p:spPr>
            <a:xfrm>
              <a:off x="457200" y="0"/>
              <a:ext cx="1121040" cy="532764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3"/>
            <p:cNvSpPr/>
            <p:nvPr/>
          </p:nvSpPr>
          <p:spPr>
            <a:xfrm>
              <a:off x="150840" y="0"/>
              <a:ext cx="1116000" cy="527544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4"/>
            <p:cNvSpPr/>
            <p:nvPr/>
          </p:nvSpPr>
          <p:spPr>
            <a:xfrm>
              <a:off x="150840" y="5238720"/>
              <a:ext cx="1227240" cy="161784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5"/>
            <p:cNvSpPr/>
            <p:nvPr/>
          </p:nvSpPr>
          <p:spPr>
            <a:xfrm>
              <a:off x="457200" y="5291280"/>
              <a:ext cx="1494000" cy="156528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6"/>
            <p:cNvSpPr/>
            <p:nvPr/>
          </p:nvSpPr>
          <p:spPr>
            <a:xfrm>
              <a:off x="457200" y="5286240"/>
              <a:ext cx="2129040" cy="157032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7"/>
            <p:cNvSpPr/>
            <p:nvPr/>
          </p:nvSpPr>
          <p:spPr>
            <a:xfrm>
              <a:off x="150840" y="5238720"/>
              <a:ext cx="1694160" cy="161784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"/>
          <p:cNvGrpSpPr/>
          <p:nvPr/>
        </p:nvGrpSpPr>
        <p:grpSpPr>
          <a:xfrm>
            <a:off x="150840" y="0"/>
            <a:ext cx="2435400" cy="6856560"/>
            <a:chOff x="150840" y="0"/>
            <a:chExt cx="2435400" cy="6856560"/>
          </a:xfrm>
        </p:grpSpPr>
        <p:sp>
          <p:nvSpPr>
            <p:cNvPr id="143" name="CustomShape 2"/>
            <p:cNvSpPr/>
            <p:nvPr/>
          </p:nvSpPr>
          <p:spPr>
            <a:xfrm>
              <a:off x="457200" y="0"/>
              <a:ext cx="1121040" cy="532764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3"/>
            <p:cNvSpPr/>
            <p:nvPr/>
          </p:nvSpPr>
          <p:spPr>
            <a:xfrm>
              <a:off x="150840" y="0"/>
              <a:ext cx="1116000" cy="527544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4"/>
            <p:cNvSpPr/>
            <p:nvPr/>
          </p:nvSpPr>
          <p:spPr>
            <a:xfrm>
              <a:off x="150840" y="5238720"/>
              <a:ext cx="1227240" cy="161784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5"/>
            <p:cNvSpPr/>
            <p:nvPr/>
          </p:nvSpPr>
          <p:spPr>
            <a:xfrm>
              <a:off x="457200" y="5291280"/>
              <a:ext cx="1494000" cy="156528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6"/>
            <p:cNvSpPr/>
            <p:nvPr/>
          </p:nvSpPr>
          <p:spPr>
            <a:xfrm>
              <a:off x="457200" y="5286240"/>
              <a:ext cx="2129040" cy="157032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7"/>
            <p:cNvSpPr/>
            <p:nvPr/>
          </p:nvSpPr>
          <p:spPr>
            <a:xfrm>
              <a:off x="150840" y="5238720"/>
              <a:ext cx="1694160" cy="161784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"/>
          <p:cNvGrpSpPr/>
          <p:nvPr/>
        </p:nvGrpSpPr>
        <p:grpSpPr>
          <a:xfrm>
            <a:off x="150840" y="0"/>
            <a:ext cx="2435400" cy="6856560"/>
            <a:chOff x="150840" y="0"/>
            <a:chExt cx="2435400" cy="6856560"/>
          </a:xfrm>
        </p:grpSpPr>
        <p:sp>
          <p:nvSpPr>
            <p:cNvPr id="188" name="CustomShape 2"/>
            <p:cNvSpPr/>
            <p:nvPr/>
          </p:nvSpPr>
          <p:spPr>
            <a:xfrm>
              <a:off x="457200" y="0"/>
              <a:ext cx="1121040" cy="532764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3"/>
            <p:cNvSpPr/>
            <p:nvPr/>
          </p:nvSpPr>
          <p:spPr>
            <a:xfrm>
              <a:off x="150840" y="0"/>
              <a:ext cx="1116000" cy="527544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4"/>
            <p:cNvSpPr/>
            <p:nvPr/>
          </p:nvSpPr>
          <p:spPr>
            <a:xfrm>
              <a:off x="150840" y="5238720"/>
              <a:ext cx="1227240" cy="161784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5"/>
            <p:cNvSpPr/>
            <p:nvPr/>
          </p:nvSpPr>
          <p:spPr>
            <a:xfrm>
              <a:off x="457200" y="5291280"/>
              <a:ext cx="1494000" cy="156528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6"/>
            <p:cNvSpPr/>
            <p:nvPr/>
          </p:nvSpPr>
          <p:spPr>
            <a:xfrm>
              <a:off x="457200" y="5286240"/>
              <a:ext cx="2129040" cy="157032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7"/>
            <p:cNvSpPr/>
            <p:nvPr/>
          </p:nvSpPr>
          <p:spPr>
            <a:xfrm>
              <a:off x="150840" y="5238720"/>
              <a:ext cx="1694160" cy="161784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1"/>
          <p:cNvGrpSpPr/>
          <p:nvPr/>
        </p:nvGrpSpPr>
        <p:grpSpPr>
          <a:xfrm>
            <a:off x="150840" y="0"/>
            <a:ext cx="2435400" cy="6856560"/>
            <a:chOff x="150840" y="0"/>
            <a:chExt cx="2435400" cy="6856560"/>
          </a:xfrm>
        </p:grpSpPr>
        <p:sp>
          <p:nvSpPr>
            <p:cNvPr id="233" name="CustomShape 2"/>
            <p:cNvSpPr/>
            <p:nvPr/>
          </p:nvSpPr>
          <p:spPr>
            <a:xfrm>
              <a:off x="457200" y="0"/>
              <a:ext cx="1121040" cy="532764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3"/>
            <p:cNvSpPr/>
            <p:nvPr/>
          </p:nvSpPr>
          <p:spPr>
            <a:xfrm>
              <a:off x="150840" y="0"/>
              <a:ext cx="1116000" cy="527544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4"/>
            <p:cNvSpPr/>
            <p:nvPr/>
          </p:nvSpPr>
          <p:spPr>
            <a:xfrm>
              <a:off x="150840" y="5238720"/>
              <a:ext cx="1227240" cy="161784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5"/>
            <p:cNvSpPr/>
            <p:nvPr/>
          </p:nvSpPr>
          <p:spPr>
            <a:xfrm>
              <a:off x="457200" y="5291280"/>
              <a:ext cx="1494000" cy="156528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6"/>
            <p:cNvSpPr/>
            <p:nvPr/>
          </p:nvSpPr>
          <p:spPr>
            <a:xfrm>
              <a:off x="457200" y="5286240"/>
              <a:ext cx="2129040" cy="157032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7"/>
            <p:cNvSpPr/>
            <p:nvPr/>
          </p:nvSpPr>
          <p:spPr>
            <a:xfrm>
              <a:off x="150840" y="5238720"/>
              <a:ext cx="1694160" cy="161784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 1"/>
          <p:cNvGrpSpPr/>
          <p:nvPr/>
        </p:nvGrpSpPr>
        <p:grpSpPr>
          <a:xfrm>
            <a:off x="150840" y="0"/>
            <a:ext cx="2435400" cy="6856560"/>
            <a:chOff x="150840" y="0"/>
            <a:chExt cx="2435400" cy="6856560"/>
          </a:xfrm>
        </p:grpSpPr>
        <p:sp>
          <p:nvSpPr>
            <p:cNvPr id="278" name="CustomShape 2"/>
            <p:cNvSpPr/>
            <p:nvPr/>
          </p:nvSpPr>
          <p:spPr>
            <a:xfrm>
              <a:off x="457200" y="0"/>
              <a:ext cx="1121040" cy="532764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3"/>
            <p:cNvSpPr/>
            <p:nvPr/>
          </p:nvSpPr>
          <p:spPr>
            <a:xfrm>
              <a:off x="150840" y="0"/>
              <a:ext cx="1116000" cy="527544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4"/>
            <p:cNvSpPr/>
            <p:nvPr/>
          </p:nvSpPr>
          <p:spPr>
            <a:xfrm>
              <a:off x="150840" y="5238720"/>
              <a:ext cx="1227240" cy="161784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5"/>
            <p:cNvSpPr/>
            <p:nvPr/>
          </p:nvSpPr>
          <p:spPr>
            <a:xfrm>
              <a:off x="457200" y="5291280"/>
              <a:ext cx="1494000" cy="156528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6"/>
            <p:cNvSpPr/>
            <p:nvPr/>
          </p:nvSpPr>
          <p:spPr>
            <a:xfrm>
              <a:off x="457200" y="5286240"/>
              <a:ext cx="2129040" cy="157032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7"/>
            <p:cNvSpPr/>
            <p:nvPr/>
          </p:nvSpPr>
          <p:spPr>
            <a:xfrm>
              <a:off x="150840" y="5238720"/>
              <a:ext cx="1694160" cy="161784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1"/>
          <p:cNvGrpSpPr/>
          <p:nvPr/>
        </p:nvGrpSpPr>
        <p:grpSpPr>
          <a:xfrm>
            <a:off x="150840" y="0"/>
            <a:ext cx="2435400" cy="6856560"/>
            <a:chOff x="150840" y="0"/>
            <a:chExt cx="2435400" cy="6856560"/>
          </a:xfrm>
        </p:grpSpPr>
        <p:sp>
          <p:nvSpPr>
            <p:cNvPr id="323" name="CustomShape 2"/>
            <p:cNvSpPr/>
            <p:nvPr/>
          </p:nvSpPr>
          <p:spPr>
            <a:xfrm>
              <a:off x="457200" y="0"/>
              <a:ext cx="1121040" cy="5327640"/>
            </a:xfrm>
            <a:custGeom>
              <a:avLst/>
              <a:gdLst/>
              <a:ahLst/>
              <a:rect l="l" t="t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3"/>
            <p:cNvSpPr/>
            <p:nvPr/>
          </p:nvSpPr>
          <p:spPr>
            <a:xfrm>
              <a:off x="150840" y="0"/>
              <a:ext cx="1116000" cy="5275440"/>
            </a:xfrm>
            <a:custGeom>
              <a:avLst/>
              <a:gdLst/>
              <a:ahLst/>
              <a:rect l="l" t="t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4"/>
            <p:cNvSpPr/>
            <p:nvPr/>
          </p:nvSpPr>
          <p:spPr>
            <a:xfrm>
              <a:off x="150840" y="5238720"/>
              <a:ext cx="1227240" cy="1617840"/>
            </a:xfrm>
            <a:custGeom>
              <a:avLst/>
              <a:gdLst/>
              <a:ahLst/>
              <a:rect l="l" t="t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5"/>
            <p:cNvSpPr/>
            <p:nvPr/>
          </p:nvSpPr>
          <p:spPr>
            <a:xfrm>
              <a:off x="457200" y="5291280"/>
              <a:ext cx="1494000" cy="1565280"/>
            </a:xfrm>
            <a:custGeom>
              <a:avLst/>
              <a:gdLst/>
              <a:ahLst/>
              <a:rect l="l" t="t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6"/>
            <p:cNvSpPr/>
            <p:nvPr/>
          </p:nvSpPr>
          <p:spPr>
            <a:xfrm>
              <a:off x="457200" y="5286240"/>
              <a:ext cx="2129040" cy="1570320"/>
            </a:xfrm>
            <a:custGeom>
              <a:avLst/>
              <a:gdLst/>
              <a:ahLst/>
              <a:rect l="l" t="t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7"/>
            <p:cNvSpPr/>
            <p:nvPr/>
          </p:nvSpPr>
          <p:spPr>
            <a:xfrm>
              <a:off x="150840" y="5238720"/>
              <a:ext cx="1694160" cy="1617840"/>
            </a:xfrm>
            <a:custGeom>
              <a:avLst/>
              <a:gdLst/>
              <a:ahLst/>
              <a:rect l="l" t="t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ja-JP" sz="4400" spc="-1" strike="noStrike">
                <a:latin typeface="Arial"/>
              </a:rPr>
              <a:t>タイトルテキストの書式を編集するにはクリックします。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pc="-1" strike="noStrike">
                <a:latin typeface="Arial"/>
              </a:rPr>
              <a:t>アウトラインテキストの書式を編集するにはクリックします。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ja-JP" sz="2800" spc="-1" strike="noStrike">
                <a:latin typeface="Arial"/>
              </a:rPr>
              <a:t>レベル目のアウトライン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ja-JP" sz="2400" spc="-1" strike="noStrike">
                <a:latin typeface="Arial"/>
              </a:rPr>
              <a:t>レベル目のアウトライン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ja-JP" sz="2000" spc="-1" strike="noStrike">
                <a:latin typeface="Arial"/>
              </a:rPr>
              <a:t>レベル目のアウトライン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image" Target="../media/image14.gi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image" Target="../media/image16.gi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InagakiSota/RobotTest.git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876320" y="5486400"/>
            <a:ext cx="9142560" cy="7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>
                <a:solidFill>
                  <a:srgbClr val="000000"/>
                </a:solidFill>
                <a:latin typeface="Corbel"/>
                <a:ea typeface="DejaVu Sans"/>
              </a:rPr>
              <a:t>GT2 4</a:t>
            </a:r>
            <a:r>
              <a:rPr b="0" lang="ja-JP" sz="2100" spc="-1" strike="noStrike">
                <a:solidFill>
                  <a:srgbClr val="000000"/>
                </a:solidFill>
                <a:latin typeface="Corbel"/>
                <a:ea typeface="DejaVu Sans"/>
              </a:rPr>
              <a:t>番 稲垣颯太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2564280" y="2551680"/>
            <a:ext cx="88203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5400" spc="-1" strike="noStrike">
                <a:solidFill>
                  <a:srgbClr val="000000"/>
                </a:solidFill>
                <a:latin typeface="Arial"/>
                <a:ea typeface="DejaVu Sans"/>
              </a:rPr>
              <a:t>ロボットゲームでの</a:t>
            </a:r>
            <a:br/>
            <a:r>
              <a:rPr b="1" lang="ja-JP" sz="5400" spc="-1" strike="noStrike">
                <a:solidFill>
                  <a:srgbClr val="000000"/>
                </a:solidFill>
                <a:latin typeface="Arial"/>
                <a:ea typeface="DejaVu Sans"/>
              </a:rPr>
              <a:t>リアル感のある機体の挙動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1484280" y="0"/>
            <a:ext cx="10017360" cy="9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ロボットゲームとは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1484280" y="829440"/>
            <a:ext cx="10568520" cy="23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44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その名のとおり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”</a:t>
            </a:r>
            <a:r>
              <a:rPr b="1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”を操作して戦う”</a:t>
            </a:r>
            <a:r>
              <a:rPr b="1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ゲーム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”</a:t>
            </a:r>
            <a:endParaRPr b="0" lang="en-US" sz="2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ここで言うロボットとは工業機械のことではなく、</a:t>
            </a:r>
            <a:r>
              <a:rPr b="0" lang="en-US" sz="2800" spc="-1" strike="noStrike">
                <a:solidFill>
                  <a:srgbClr val="000000"/>
                </a:solidFill>
                <a:latin typeface="Corbel"/>
                <a:ea typeface="DejaVu Sans"/>
              </a:rPr>
              <a:t>SF</a:t>
            </a: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作品とかに出てくるロボットを指す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7" name="Picture 2" descr="産業用ロボットはどんな構造？ロボットアームが動く仕組みを徹底解説 | XYZ | 川崎重工業株式会社"/>
          <p:cNvPicPr/>
          <p:nvPr/>
        </p:nvPicPr>
        <p:blipFill>
          <a:blip r:embed="rId1"/>
          <a:stretch/>
        </p:blipFill>
        <p:spPr>
          <a:xfrm>
            <a:off x="1484280" y="3518640"/>
            <a:ext cx="3902760" cy="2192040"/>
          </a:xfrm>
          <a:prstGeom prst="rect">
            <a:avLst/>
          </a:prstGeom>
          <a:ln>
            <a:noFill/>
          </a:ln>
        </p:spPr>
      </p:pic>
      <p:pic>
        <p:nvPicPr>
          <p:cNvPr id="408" name="Picture 4" descr="デモンエクスマキナ 情報まとめ - ゲームウィズ(GameWith)"/>
          <p:cNvPicPr/>
          <p:nvPr/>
        </p:nvPicPr>
        <p:blipFill>
          <a:blip r:embed="rId2"/>
          <a:stretch/>
        </p:blipFill>
        <p:spPr>
          <a:xfrm>
            <a:off x="6878520" y="3518640"/>
            <a:ext cx="4178160" cy="2192760"/>
          </a:xfrm>
          <a:prstGeom prst="rect">
            <a:avLst/>
          </a:prstGeom>
          <a:ln>
            <a:noFill/>
          </a:ln>
        </p:spPr>
      </p:pic>
      <p:sp>
        <p:nvSpPr>
          <p:cNvPr id="409" name="CustomShape 3"/>
          <p:cNvSpPr/>
          <p:nvPr/>
        </p:nvSpPr>
        <p:spPr>
          <a:xfrm>
            <a:off x="1090080" y="2004480"/>
            <a:ext cx="4797720" cy="5119560"/>
          </a:xfrm>
          <a:prstGeom prst="mathMultiply">
            <a:avLst>
              <a:gd name="adj1" fmla="val 4924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4"/>
          <p:cNvSpPr/>
          <p:nvPr/>
        </p:nvSpPr>
        <p:spPr>
          <a:xfrm>
            <a:off x="6998760" y="2629080"/>
            <a:ext cx="4227840" cy="4227840"/>
          </a:xfrm>
          <a:prstGeom prst="donut">
            <a:avLst>
              <a:gd name="adj" fmla="val 4998"/>
            </a:avLst>
          </a:prstGeom>
          <a:ln cap="rnd"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11" name="CustomShape 5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2" name="CustomShape 6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DBC460-0520-4E2D-B841-2C5D4E7E23D7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10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905760" y="2570400"/>
            <a:ext cx="1100664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68818B2-7481-412C-87F6-2E137A25E68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11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1317240" y="940680"/>
            <a:ext cx="10873440" cy="12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44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ロボットゲームには大きく分けて、リアル系とスタイリッシュ系の２つが存在する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1484280" y="0"/>
            <a:ext cx="10017360" cy="9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8" name="Picture 2" descr="Best Mobile Suit Gundam Battle Operation 2 GIFs | Gfycat"/>
          <p:cNvPicPr/>
          <p:nvPr/>
        </p:nvPicPr>
        <p:blipFill>
          <a:blip r:embed="rId1"/>
          <a:stretch/>
        </p:blipFill>
        <p:spPr>
          <a:xfrm>
            <a:off x="1985400" y="2602440"/>
            <a:ext cx="3589920" cy="2020680"/>
          </a:xfrm>
          <a:prstGeom prst="rect">
            <a:avLst/>
          </a:prstGeom>
          <a:ln>
            <a:noFill/>
          </a:ln>
        </p:spPr>
      </p:pic>
      <p:sp>
        <p:nvSpPr>
          <p:cNvPr id="419" name="CustomShape 3"/>
          <p:cNvSpPr/>
          <p:nvPr/>
        </p:nvSpPr>
        <p:spPr>
          <a:xfrm>
            <a:off x="3196440" y="2224440"/>
            <a:ext cx="1167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0" name="Picture 6" descr="海外の反応】PS4ソフト『ガンダムバーサス』海外版が今秋に発売決定 : World Video Games"/>
          <p:cNvPicPr/>
          <p:nvPr/>
        </p:nvPicPr>
        <p:blipFill>
          <a:blip r:embed="rId2"/>
          <a:stretch/>
        </p:blipFill>
        <p:spPr>
          <a:xfrm>
            <a:off x="7233480" y="2602440"/>
            <a:ext cx="3588480" cy="2020680"/>
          </a:xfrm>
          <a:prstGeom prst="rect">
            <a:avLst/>
          </a:prstGeom>
          <a:ln>
            <a:noFill/>
          </a:ln>
        </p:spPr>
      </p:pic>
      <p:sp>
        <p:nvSpPr>
          <p:cNvPr id="421" name="CustomShape 4"/>
          <p:cNvSpPr/>
          <p:nvPr/>
        </p:nvSpPr>
        <p:spPr>
          <a:xfrm>
            <a:off x="7964280" y="2224440"/>
            <a:ext cx="2126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スタイリッシュ系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CustomShape 5"/>
          <p:cNvSpPr/>
          <p:nvPr/>
        </p:nvSpPr>
        <p:spPr>
          <a:xfrm>
            <a:off x="1051560" y="4695120"/>
            <a:ext cx="5043240" cy="130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作品例：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Titanfall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          </a:t>
            </a: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   ガンダムバトルオペレーション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   ボーダーブレイク                       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etc…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6"/>
          <p:cNvSpPr/>
          <p:nvPr/>
        </p:nvSpPr>
        <p:spPr>
          <a:xfrm>
            <a:off x="6353640" y="4695120"/>
            <a:ext cx="5347440" cy="130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作品例：デモンエクスマキナ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　ガンダムエクストリームバーサス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　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ANUBIS ZONE OF THE ENDERS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　　　　アーマードコア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rbel"/>
                <a:ea typeface="DejaVu Sans"/>
              </a:rPr>
              <a:t>etc…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4" name="CustomShape 7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5" name="CustomShape 8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DA676ED-E635-4ABD-BCC2-45F33B964942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317240" y="940680"/>
            <a:ext cx="10873440" cy="12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44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ロボットゲームには大きく分けて、リアル系とスタイリッシュ系の２つが存在する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1484280" y="0"/>
            <a:ext cx="10017360" cy="9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リアル系とスタイリッシュ系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8" name="Picture 2" descr="Best Mobile Suit Gundam Battle Operation 2 GIFs | Gfycat"/>
          <p:cNvPicPr/>
          <p:nvPr/>
        </p:nvPicPr>
        <p:blipFill>
          <a:blip r:embed="rId1"/>
          <a:stretch/>
        </p:blipFill>
        <p:spPr>
          <a:xfrm>
            <a:off x="1985400" y="2602440"/>
            <a:ext cx="3589920" cy="2020680"/>
          </a:xfrm>
          <a:prstGeom prst="rect">
            <a:avLst/>
          </a:prstGeom>
          <a:ln>
            <a:noFill/>
          </a:ln>
        </p:spPr>
      </p:pic>
      <p:sp>
        <p:nvSpPr>
          <p:cNvPr id="429" name="CustomShape 3"/>
          <p:cNvSpPr/>
          <p:nvPr/>
        </p:nvSpPr>
        <p:spPr>
          <a:xfrm>
            <a:off x="3196440" y="2224440"/>
            <a:ext cx="1167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リアル系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0" name="Picture 6" descr="海外の反応】PS4ソフト『ガンダムバーサス』海外版が今秋に発売決定 : World Video Games"/>
          <p:cNvPicPr/>
          <p:nvPr/>
        </p:nvPicPr>
        <p:blipFill>
          <a:blip r:embed="rId2"/>
          <a:stretch/>
        </p:blipFill>
        <p:spPr>
          <a:xfrm>
            <a:off x="7233480" y="2602440"/>
            <a:ext cx="3588480" cy="2020680"/>
          </a:xfrm>
          <a:prstGeom prst="rect">
            <a:avLst/>
          </a:prstGeom>
          <a:ln>
            <a:noFill/>
          </a:ln>
        </p:spPr>
      </p:pic>
      <p:sp>
        <p:nvSpPr>
          <p:cNvPr id="431" name="CustomShape 4"/>
          <p:cNvSpPr/>
          <p:nvPr/>
        </p:nvSpPr>
        <p:spPr>
          <a:xfrm>
            <a:off x="7964280" y="2224440"/>
            <a:ext cx="2126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ja-JP" sz="1800" spc="-1" strike="noStrike">
                <a:solidFill>
                  <a:srgbClr val="000000"/>
                </a:solidFill>
                <a:latin typeface="Corbel"/>
                <a:ea typeface="DejaVu Sans"/>
              </a:rPr>
              <a:t>スタイリッシュ系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2" name="CustomShape 5"/>
          <p:cNvSpPr/>
          <p:nvPr/>
        </p:nvSpPr>
        <p:spPr>
          <a:xfrm>
            <a:off x="1484280" y="4754520"/>
            <a:ext cx="4877640" cy="130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動きに重量感がある</a:t>
            </a:r>
            <a:endParaRPr b="0" lang="en-US" sz="2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もっさりしがち</a:t>
            </a:r>
            <a:endParaRPr b="0" lang="en-US" sz="2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迫力がある</a:t>
            </a:r>
            <a:endParaRPr b="0" lang="en-US" sz="2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実際に巨大ロボットを操作している感がある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3" name="CustomShape 6"/>
          <p:cNvSpPr/>
          <p:nvPr/>
        </p:nvSpPr>
        <p:spPr>
          <a:xfrm>
            <a:off x="6922800" y="4754520"/>
            <a:ext cx="4854600" cy="100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全体的なゲームスピードが速い</a:t>
            </a:r>
            <a:endParaRPr b="0" lang="en-US" sz="2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爽快感がある</a:t>
            </a:r>
            <a:endParaRPr b="0" lang="en-US" sz="2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ja-JP" sz="2000" spc="-1" strike="noStrike">
                <a:solidFill>
                  <a:srgbClr val="000000"/>
                </a:solidFill>
                <a:latin typeface="Corbel"/>
                <a:ea typeface="DejaVu Sans"/>
              </a:rPr>
              <a:t>近年のロボットゲームは大半がこっち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4" name="CustomShape 7"/>
          <p:cNvSpPr/>
          <p:nvPr/>
        </p:nvSpPr>
        <p:spPr>
          <a:xfrm rot="20170200">
            <a:off x="5063040" y="1766880"/>
            <a:ext cx="1915200" cy="1668960"/>
          </a:xfrm>
          <a:prstGeom prst="lef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8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6" name="CustomShape 9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3356F4E-F74C-4A8B-A051-4DDA5EF23CE4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615600" y="2227680"/>
            <a:ext cx="11648520" cy="25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リアルなロボットの挙動に</a:t>
            </a:r>
            <a:br/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必要な要素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86B261-D78C-4E8D-A0D7-041F3DA7768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14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1484280" y="87840"/>
            <a:ext cx="891540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リアルなロボットの挙動に必要な要素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2732760" y="2069640"/>
            <a:ext cx="6792480" cy="26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16600" spc="-1" strike="noStrike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b="0" lang="en-US" sz="166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81AF031-D336-4545-9439-C8419F9AAE43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15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642680" y="149400"/>
            <a:ext cx="286632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ja-JP" sz="6000" spc="-1" strike="noStrike">
                <a:solidFill>
                  <a:srgbClr val="000000"/>
                </a:solidFill>
                <a:latin typeface="HGP明朝E"/>
                <a:ea typeface="HGP明朝E"/>
              </a:rPr>
              <a:t>重量感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445" name="Picture 2" descr="高达创战者的真人版有生肉了NGA玩家社区"/>
          <p:cNvPicPr/>
          <p:nvPr/>
        </p:nvPicPr>
        <p:blipFill>
          <a:blip r:embed="rId1"/>
          <a:stretch/>
        </p:blipFill>
        <p:spPr>
          <a:xfrm>
            <a:off x="3978720" y="3540240"/>
            <a:ext cx="4300200" cy="2418120"/>
          </a:xfrm>
          <a:prstGeom prst="rect">
            <a:avLst/>
          </a:prstGeom>
          <a:ln>
            <a:noFill/>
          </a:ln>
        </p:spPr>
      </p:pic>
      <p:sp>
        <p:nvSpPr>
          <p:cNvPr id="446" name="CustomShape 2"/>
          <p:cNvSpPr/>
          <p:nvPr/>
        </p:nvSpPr>
        <p:spPr>
          <a:xfrm>
            <a:off x="1449000" y="1516680"/>
            <a:ext cx="10873440" cy="12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44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ロボット＝巨大な金属の塊 なのでとてつもなく重い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r>
              <a:rPr b="0" lang="ja-JP" sz="2800" spc="-1" strike="noStrike">
                <a:solidFill>
                  <a:srgbClr val="000000"/>
                </a:solidFill>
                <a:latin typeface="Corbel"/>
                <a:ea typeface="DejaVu Sans"/>
              </a:rPr>
              <a:t>　いかにその重さを表現できるかが大事になってくる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8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9438A34-06BE-4CBC-A1B2-32D1A4B55549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16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542160" y="1703520"/>
            <a:ext cx="11648520" cy="25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今回実装する要素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A678D82-667D-4096-85C0-016450F8AB73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17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1484280" y="87840"/>
            <a:ext cx="891540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今回実装する要素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3726360" y="1323360"/>
            <a:ext cx="4431600" cy="45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44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</a:t>
            </a:r>
            <a:endParaRPr b="0" lang="en-US" sz="4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b="0" lang="en-US" sz="4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歩行</a:t>
            </a:r>
            <a:endParaRPr b="0" lang="en-US" sz="4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en-US" sz="40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4C499C8-6FB6-4692-A4B5-842EC00E938E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18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1484280" y="87840"/>
            <a:ext cx="891540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操作方法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1990800" y="1600200"/>
            <a:ext cx="9742680" cy="35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44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Space</a:t>
            </a:r>
            <a:endParaRPr b="0" lang="en-US" sz="4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旋回：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E(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右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、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Q(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左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歩行：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WASD</a:t>
            </a:r>
            <a:endParaRPr b="0" lang="en-US" sz="4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ブースト移動：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Lshift</a:t>
            </a:r>
            <a:r>
              <a:rPr b="0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押しながら</a:t>
            </a:r>
            <a:r>
              <a:rPr b="1" lang="en-US" sz="4000" spc="-1" strike="noStrike">
                <a:solidFill>
                  <a:srgbClr val="000000"/>
                </a:solidFill>
                <a:latin typeface="Corbel"/>
                <a:ea typeface="DejaVu Sans"/>
              </a:rPr>
              <a:t>WASD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9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9001701-DB17-4711-8348-873265AEB597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19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1626480" y="2579040"/>
            <a:ext cx="84214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この輪講の目的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4EF10C6-1F51-43A2-8DFA-B694A29460C3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542160" y="1703520"/>
            <a:ext cx="11648520" cy="25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2D2675-639E-4199-9F54-C8D460D778FD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20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1484280" y="87840"/>
            <a:ext cx="891540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1484280" y="1263960"/>
            <a:ext cx="10226160" cy="47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marL="285840" indent="-2844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ジャンプする前にチャージをして跳ぶ高さを</a:t>
            </a:r>
            <a:endParaRPr b="0" lang="en-US" sz="3600" spc="-1" strike="noStrike">
              <a:latin typeface="Arial"/>
              <a:ea typeface="游ゴシック"/>
            </a:endParaRPr>
          </a:p>
          <a:p>
            <a:pPr marL="36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　調節できる</a:t>
            </a:r>
            <a:endParaRPr b="0" lang="en-US" sz="3600" spc="-1" strike="noStrike">
              <a:latin typeface="Arial"/>
              <a:ea typeface="游ゴシック"/>
            </a:endParaRPr>
          </a:p>
          <a:p>
            <a:pPr marL="285840" indent="-2844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着地硬直を発生させる</a:t>
            </a:r>
            <a:endParaRPr b="0" lang="en-US" sz="3600" spc="-1" strike="noStrike">
              <a:latin typeface="Arial"/>
              <a:ea typeface="游ゴシック"/>
            </a:endParaRPr>
          </a:p>
          <a:p>
            <a:pPr marL="285840" indent="-2844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ジャンプ中は移動、旋回を受け付けない</a:t>
            </a:r>
            <a:endParaRPr b="0" lang="en-US" sz="3600" spc="-1" strike="noStrike">
              <a:latin typeface="Arial"/>
              <a:ea typeface="游ゴシック"/>
            </a:endParaRPr>
          </a:p>
          <a:p>
            <a:pPr marL="285840" indent="-2844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着地時にカメラを揺らす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(←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大事！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600" spc="-1" strike="noStrike">
              <a:latin typeface="Arial"/>
              <a:ea typeface="游ゴシック"/>
            </a:endParaRPr>
          </a:p>
          <a:p>
            <a:pPr marL="285840" indent="-2844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ジャンプ時にブースト容量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左下の黄色のゲージ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を</a:t>
            </a:r>
            <a:endParaRPr b="0" lang="en-US" sz="3600" spc="-1" strike="noStrike">
              <a:latin typeface="Arial"/>
              <a:ea typeface="游ゴシック"/>
            </a:endParaRPr>
          </a:p>
          <a:p>
            <a:pPr marL="285840" indent="-2844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消費する</a:t>
            </a:r>
            <a:endParaRPr b="0" lang="en-US" sz="3600" spc="-1" strike="noStrike">
              <a:latin typeface="Arial"/>
              <a:ea typeface="游ゴシック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BC40395-6649-4B82-94CD-634D3A141C89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21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68" name="図 1" descr=""/>
          <p:cNvPicPr/>
          <p:nvPr/>
        </p:nvPicPr>
        <p:blipFill>
          <a:blip r:embed="rId1"/>
          <a:srcRect l="20124" t="7748" r="12500" b="17171"/>
          <a:stretch/>
        </p:blipFill>
        <p:spPr>
          <a:xfrm>
            <a:off x="2700000" y="975600"/>
            <a:ext cx="6791040" cy="4098600"/>
          </a:xfrm>
          <a:prstGeom prst="rect">
            <a:avLst/>
          </a:prstGeom>
          <a:ln>
            <a:noFill/>
          </a:ln>
        </p:spPr>
      </p:pic>
      <p:sp>
        <p:nvSpPr>
          <p:cNvPr id="469" name="CustomShape 2"/>
          <p:cNvSpPr/>
          <p:nvPr/>
        </p:nvSpPr>
        <p:spPr>
          <a:xfrm>
            <a:off x="2125440" y="5491080"/>
            <a:ext cx="9496800" cy="577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rb.AddForce(0, jumpForce, 0, ForceMode.Impulse);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 flipH="1" rot="10800000">
            <a:off x="2124000" y="4397040"/>
            <a:ext cx="2111400" cy="1386360"/>
          </a:xfrm>
          <a:prstGeom prst="curvedConnector3">
            <a:avLst>
              <a:gd name="adj1" fmla="val -1082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4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2" name="CustomShape 5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12B45D6-5921-43D0-85EF-B948FEDB1FB2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カメラを揺らす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881640" y="5326200"/>
            <a:ext cx="11171160" cy="1064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cameraScript.Shake(m_shakeDuration, m_shakeMagnitude);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75" name="図 5" descr=""/>
          <p:cNvPicPr/>
          <p:nvPr/>
        </p:nvPicPr>
        <p:blipFill>
          <a:blip r:embed="rId1"/>
          <a:srcRect l="13203" t="7799" r="13177" b="18723"/>
          <a:stretch/>
        </p:blipFill>
        <p:spPr>
          <a:xfrm>
            <a:off x="2444040" y="913320"/>
            <a:ext cx="7302960" cy="3947760"/>
          </a:xfrm>
          <a:prstGeom prst="rect">
            <a:avLst/>
          </a:prstGeom>
          <a:ln>
            <a:noFill/>
          </a:ln>
        </p:spPr>
      </p:pic>
      <p:sp>
        <p:nvSpPr>
          <p:cNvPr id="476" name="CustomShape 3"/>
          <p:cNvSpPr/>
          <p:nvPr/>
        </p:nvSpPr>
        <p:spPr>
          <a:xfrm flipH="1" rot="10800000">
            <a:off x="880200" y="2888640"/>
            <a:ext cx="2924280" cy="2777400"/>
          </a:xfrm>
          <a:prstGeom prst="curvedConnector3">
            <a:avLst>
              <a:gd name="adj1" fmla="val -17433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4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26B750F-C7A3-49F3-8A12-BB21206FF2C5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1059840" y="5237280"/>
            <a:ext cx="10071000" cy="10645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m_isRigidity = false;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m_landingRigidityTimer = LANDING_RIGIDITY_TIME;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ジャンプの実装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着地硬直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81" name="図 6" descr=""/>
          <p:cNvPicPr/>
          <p:nvPr/>
        </p:nvPicPr>
        <p:blipFill>
          <a:blip r:embed="rId1"/>
          <a:srcRect l="14772" t="7454" r="13053" b="17993"/>
          <a:stretch/>
        </p:blipFill>
        <p:spPr>
          <a:xfrm>
            <a:off x="2895480" y="1072800"/>
            <a:ext cx="6399720" cy="3580200"/>
          </a:xfrm>
          <a:prstGeom prst="rect">
            <a:avLst/>
          </a:prstGeom>
          <a:ln>
            <a:noFill/>
          </a:ln>
        </p:spPr>
      </p:pic>
      <p:sp>
        <p:nvSpPr>
          <p:cNvPr id="482" name="CustomShape 3"/>
          <p:cNvSpPr/>
          <p:nvPr/>
        </p:nvSpPr>
        <p:spPr>
          <a:xfrm flipV="1">
            <a:off x="1733400" y="3341520"/>
            <a:ext cx="2761200" cy="1892880"/>
          </a:xfrm>
          <a:prstGeom prst="curvedConnector3">
            <a:avLst>
              <a:gd name="adj1" fmla="val 2759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4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5D5FA3-A350-4204-A723-05AEA28E9DBE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24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542160" y="1703520"/>
            <a:ext cx="11648520" cy="25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9A8DD15-4D46-4E9A-A261-7EA8006B2DC2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25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1484280" y="87840"/>
            <a:ext cx="891540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旋回の仕様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1407960" y="2552400"/>
            <a:ext cx="106448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ジャンプ中は旋回することができない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移動中は旋回して移動方向を変えることができる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1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BC0B9AB-A55C-4EAC-A147-D60061C92EF6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26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図 71" descr=""/>
          <p:cNvPicPr/>
          <p:nvPr/>
        </p:nvPicPr>
        <p:blipFill>
          <a:blip r:embed="rId1"/>
          <a:srcRect l="14927" t="7163" r="12974" b="18134"/>
          <a:stretch/>
        </p:blipFill>
        <p:spPr>
          <a:xfrm>
            <a:off x="2576160" y="837360"/>
            <a:ext cx="7038720" cy="3949920"/>
          </a:xfrm>
          <a:prstGeom prst="rect">
            <a:avLst/>
          </a:prstGeom>
          <a:ln>
            <a:noFill/>
          </a:ln>
        </p:spPr>
      </p:pic>
      <p:sp>
        <p:nvSpPr>
          <p:cNvPr id="493" name="CustomShape 1"/>
          <p:cNvSpPr/>
          <p:nvPr/>
        </p:nvSpPr>
        <p:spPr>
          <a:xfrm>
            <a:off x="361800" y="4952880"/>
            <a:ext cx="1151820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trans.Rotate(new Vector3(0.0f,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TRUN_SPEED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* Time.deltaTime, 0.0f));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旋回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361800" y="5725080"/>
            <a:ext cx="11518200" cy="516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trans.Rotate(new Vector3(0.0f, -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TRUN_SPEED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* Time.deltaTime, 0.0f));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6" name="CustomShape 4"/>
          <p:cNvSpPr/>
          <p:nvPr/>
        </p:nvSpPr>
        <p:spPr>
          <a:xfrm flipH="1" flipV="1">
            <a:off x="6284880" y="3427560"/>
            <a:ext cx="5513760" cy="2556360"/>
          </a:xfrm>
          <a:prstGeom prst="curvedConnector3">
            <a:avLst>
              <a:gd name="adj1" fmla="val -4145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5"/>
          <p:cNvSpPr/>
          <p:nvPr/>
        </p:nvSpPr>
        <p:spPr>
          <a:xfrm flipH="1" rot="10800000">
            <a:off x="360720" y="2296800"/>
            <a:ext cx="3861000" cy="2917800"/>
          </a:xfrm>
          <a:prstGeom prst="curvedConnector3">
            <a:avLst>
              <a:gd name="adj1" fmla="val -5919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6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9" name="CustomShape 7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D5434A5-629E-4E4F-B989-B232EC983694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27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542160" y="1703520"/>
            <a:ext cx="11648520" cy="25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歩行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1F312A7-3BD7-4580-831A-D64C02B19C5C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28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1265040" y="2076120"/>
            <a:ext cx="1061136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一定の速度で進む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等速直線運動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歩行中にジャンプをすると慣性に乗って移動する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ジャンプ中に移動方向を変えることはできない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8B741D3-B65C-4B0D-94D9-C6B5383A987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29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484280" y="0"/>
            <a:ext cx="10017360" cy="9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この</a:t>
            </a:r>
            <a:r>
              <a:rPr b="1" lang="ja-JP" sz="4000" spc="-1" strike="noStrike">
                <a:solidFill>
                  <a:srgbClr val="000000"/>
                </a:solidFill>
                <a:latin typeface="Corbel"/>
                <a:ea typeface="DejaVu Sans"/>
              </a:rPr>
              <a:t>輪講の目的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472400" y="2057400"/>
            <a:ext cx="10304640" cy="23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285840" indent="-2844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ロボットゲーというものを少しでも知ってほしい</a:t>
            </a:r>
            <a:endParaRPr b="0" lang="en-US" sz="32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b="0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リアルなロボットの挙動を作ってみよう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0B5EED-D19C-4305-B038-02D874FC74CA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図 23" descr=""/>
          <p:cNvPicPr/>
          <p:nvPr/>
        </p:nvPicPr>
        <p:blipFill>
          <a:blip r:embed="rId1"/>
          <a:srcRect l="14459" t="8079" r="13132" b="18087"/>
          <a:stretch/>
        </p:blipFill>
        <p:spPr>
          <a:xfrm>
            <a:off x="2381400" y="935280"/>
            <a:ext cx="7428600" cy="4102200"/>
          </a:xfrm>
          <a:prstGeom prst="rect">
            <a:avLst/>
          </a:prstGeom>
          <a:ln>
            <a:noFill/>
          </a:ln>
        </p:spPr>
      </p:pic>
      <p:sp>
        <p:nvSpPr>
          <p:cNvPr id="508" name="CustomShape 1"/>
          <p:cNvSpPr/>
          <p:nvPr/>
        </p:nvSpPr>
        <p:spPr>
          <a:xfrm>
            <a:off x="3871800" y="4952880"/>
            <a:ext cx="44470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= 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左右移動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3871800" y="5725080"/>
            <a:ext cx="44470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= -m_walkSpeed;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 flipH="1" flipV="1">
            <a:off x="6017400" y="3589560"/>
            <a:ext cx="2299320" cy="2395440"/>
          </a:xfrm>
          <a:prstGeom prst="curvedConnector4">
            <a:avLst>
              <a:gd name="adj1" fmla="val -9938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5"/>
          <p:cNvSpPr/>
          <p:nvPr/>
        </p:nvSpPr>
        <p:spPr>
          <a:xfrm flipH="1" rot="10800000">
            <a:off x="3871080" y="2592360"/>
            <a:ext cx="72720" cy="2622240"/>
          </a:xfrm>
          <a:prstGeom prst="curvedConnector4">
            <a:avLst>
              <a:gd name="adj1" fmla="val -2219407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6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332AA39-52FE-4A3B-9CAB-F46966369340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30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図 1" descr=""/>
          <p:cNvPicPr/>
          <p:nvPr/>
        </p:nvPicPr>
        <p:blipFill>
          <a:blip r:embed="rId1"/>
          <a:srcRect l="14537" t="7021" r="12661" b="17702"/>
          <a:stretch/>
        </p:blipFill>
        <p:spPr>
          <a:xfrm>
            <a:off x="2469960" y="866160"/>
            <a:ext cx="7295760" cy="408564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3871800" y="4952880"/>
            <a:ext cx="44470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m_velY = 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歩行の実装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前後移動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871800" y="5725080"/>
            <a:ext cx="444708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m_velY = -m_walkSpeed;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 flipH="1" flipV="1">
            <a:off x="6017400" y="3589560"/>
            <a:ext cx="2299320" cy="2395440"/>
          </a:xfrm>
          <a:prstGeom prst="curvedConnector4">
            <a:avLst>
              <a:gd name="adj1" fmla="val -9938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5"/>
          <p:cNvSpPr/>
          <p:nvPr/>
        </p:nvSpPr>
        <p:spPr>
          <a:xfrm flipH="1" rot="10800000">
            <a:off x="3871080" y="2592360"/>
            <a:ext cx="72720" cy="2622240"/>
          </a:xfrm>
          <a:prstGeom prst="curvedConnector4">
            <a:avLst>
              <a:gd name="adj1" fmla="val -2219407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6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7AFD5BE-A012-4B9A-A94C-9C78373397F0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31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271080" y="1722600"/>
            <a:ext cx="11648520" cy="25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AB9986-F5ED-4D58-A175-3F1779F8C70D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32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ブースト移動の仕様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1187280" y="1514160"/>
            <a:ext cx="10611360" cy="39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徐々に加速していく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等加速度直線運動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歩行と同じで、ブースト移動中にジャンプをすると慣性に乗って移動する</a:t>
            </a:r>
            <a:endParaRPr b="0" lang="en-US" sz="36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US" sz="36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移動する際にブースト容量を消費する</a:t>
            </a:r>
            <a:endParaRPr b="0" lang="en-US" sz="36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移動をやめるとゲージが回復する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1C86ECB-3C78-4BFB-8F88-075048601758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33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1368000" y="4955760"/>
            <a:ext cx="964764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+= BOOST_SPEED_UP_VALUE * Time.deltaTime;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左右移動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1368000" y="5725080"/>
            <a:ext cx="9647640" cy="51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m_velX -= BOOST_SPEED_UP_VALUE * Time.deltaTime;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1"/>
          <a:srcRect l="19748" t="7556" r="0" b="16850"/>
          <a:stretch/>
        </p:blipFill>
        <p:spPr>
          <a:xfrm>
            <a:off x="2448000" y="1008000"/>
            <a:ext cx="7268400" cy="374364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 flipH="1" flipV="1">
            <a:off x="5326560" y="3383280"/>
            <a:ext cx="5687640" cy="2591640"/>
          </a:xfrm>
          <a:prstGeom prst="curvedConnector4">
            <a:avLst>
              <a:gd name="adj1" fmla="val -3917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5"/>
          <p:cNvSpPr/>
          <p:nvPr/>
        </p:nvSpPr>
        <p:spPr>
          <a:xfrm flipH="1" rot="10800000">
            <a:off x="1366920" y="2160360"/>
            <a:ext cx="2231640" cy="3023640"/>
          </a:xfrm>
          <a:prstGeom prst="curvedConnector4">
            <a:avLst>
              <a:gd name="adj1" fmla="val -12793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6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7" name="CustomShape 7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E14FD4E-BFCD-432F-A3D0-68422406CC38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34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368000" y="4955760"/>
            <a:ext cx="9647640" cy="51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m_velZ += BOOST_SPEED_UP_VALUE * Time.deltaTime;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ブースト移動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前後移動</a:t>
            </a:r>
            <a:r>
              <a:rPr b="1" lang="en-US" sz="44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0" name="CustomShape 3"/>
          <p:cNvSpPr/>
          <p:nvPr/>
        </p:nvSpPr>
        <p:spPr>
          <a:xfrm>
            <a:off x="1368000" y="5725080"/>
            <a:ext cx="9647640" cy="51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m_velZ -= BOOST_SPEED_UP_VALUE * Time.deltaTime;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rcRect l="19429" t="7584" r="3209" b="17901"/>
          <a:stretch/>
        </p:blipFill>
        <p:spPr>
          <a:xfrm>
            <a:off x="2448000" y="997560"/>
            <a:ext cx="7127280" cy="3754080"/>
          </a:xfrm>
          <a:prstGeom prst="rect">
            <a:avLst/>
          </a:prstGeom>
          <a:ln>
            <a:noFill/>
          </a:ln>
        </p:spPr>
      </p:pic>
      <p:sp>
        <p:nvSpPr>
          <p:cNvPr id="542" name="CustomShape 4"/>
          <p:cNvSpPr/>
          <p:nvPr/>
        </p:nvSpPr>
        <p:spPr>
          <a:xfrm flipH="1" flipV="1">
            <a:off x="5326560" y="3383280"/>
            <a:ext cx="5687640" cy="2591640"/>
          </a:xfrm>
          <a:prstGeom prst="curvedConnector4">
            <a:avLst>
              <a:gd name="adj1" fmla="val -3917"/>
              <a:gd name="adj2" fmla="val 106334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5"/>
          <p:cNvSpPr/>
          <p:nvPr/>
        </p:nvSpPr>
        <p:spPr>
          <a:xfrm flipH="1" rot="10800000">
            <a:off x="1366920" y="2160360"/>
            <a:ext cx="2231640" cy="3023640"/>
          </a:xfrm>
          <a:prstGeom prst="curvedConnector4">
            <a:avLst>
              <a:gd name="adj1" fmla="val -12793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6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5" name="CustomShape 7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18DD8A8-DE04-4463-B5DC-DAE435D2EC2A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35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71080" y="1722600"/>
            <a:ext cx="11648520" cy="25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その他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2751BA9-5A94-480B-ACA5-EE63D8D372E6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36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着地エフェクト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6E03154-E3CC-4419-93B4-8ACFBF50D13D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37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52" name="CustomShape 4"/>
          <p:cNvSpPr/>
          <p:nvPr/>
        </p:nvSpPr>
        <p:spPr>
          <a:xfrm>
            <a:off x="1224000" y="1315800"/>
            <a:ext cx="106113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着地時に地面から砂ぼこりみたいなのが出るとリアルに</a:t>
            </a:r>
            <a:br/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なる…かもしれない</a:t>
            </a:r>
            <a:endParaRPr b="0" lang="en-US" sz="36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US" sz="36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「ティガ着地」と言うらしい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着地エフェクト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6ED25A8-4D18-42EB-928F-202999372BC6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38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rcRect l="18305" t="7556" r="3150" b="19006"/>
          <a:stretch/>
        </p:blipFill>
        <p:spPr>
          <a:xfrm>
            <a:off x="2050200" y="936360"/>
            <a:ext cx="7885800" cy="4031640"/>
          </a:xfrm>
          <a:prstGeom prst="rect">
            <a:avLst/>
          </a:prstGeom>
          <a:ln>
            <a:noFill/>
          </a:ln>
        </p:spPr>
      </p:pic>
      <p:sp>
        <p:nvSpPr>
          <p:cNvPr id="557" name="CustomShape 4"/>
          <p:cNvSpPr/>
          <p:nvPr/>
        </p:nvSpPr>
        <p:spPr>
          <a:xfrm>
            <a:off x="4032000" y="5387760"/>
            <a:ext cx="3904200" cy="51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m_shockWave.Play();</a:t>
            </a:r>
            <a:endParaRPr b="0" lang="en-US" sz="2800" spc="-1" strike="noStrike">
              <a:solidFill>
                <a:srgbClr val="008000"/>
              </a:solidFill>
              <a:latin typeface="MS Gothic"/>
              <a:ea typeface="MS Gothic"/>
            </a:endParaRPr>
          </a:p>
        </p:txBody>
      </p:sp>
      <p:sp>
        <p:nvSpPr>
          <p:cNvPr id="558" name="CustomShape 5"/>
          <p:cNvSpPr/>
          <p:nvPr/>
        </p:nvSpPr>
        <p:spPr>
          <a:xfrm rot="10800000">
            <a:off x="3672720" y="3384000"/>
            <a:ext cx="287280" cy="2376000"/>
          </a:xfrm>
          <a:prstGeom prst="curvedConnector4">
            <a:avLst>
              <a:gd name="adj1" fmla="val 843554"/>
              <a:gd name="adj2" fmla="val 102552"/>
            </a:avLst>
          </a:prstGeom>
          <a:noFill/>
          <a:ln w="7632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インスペクターでステータス調整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1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7AD7A4-4443-488D-922D-E36A119767D7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39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rcRect l="85821" t="49662" r="0" b="0"/>
          <a:stretch/>
        </p:blipFill>
        <p:spPr>
          <a:xfrm>
            <a:off x="1800000" y="936000"/>
            <a:ext cx="2808000" cy="5229360"/>
          </a:xfrm>
          <a:prstGeom prst="rect">
            <a:avLst/>
          </a:prstGeom>
          <a:ln>
            <a:noFill/>
          </a:ln>
        </p:spPr>
      </p:pic>
      <p:sp>
        <p:nvSpPr>
          <p:cNvPr id="563" name="TextShape 4"/>
          <p:cNvSpPr txBox="1"/>
          <p:nvPr/>
        </p:nvSpPr>
        <p:spPr>
          <a:xfrm>
            <a:off x="5400000" y="93600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ジャンプ力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64" name="TextShape 5"/>
          <p:cNvSpPr txBox="1"/>
          <p:nvPr/>
        </p:nvSpPr>
        <p:spPr>
          <a:xfrm>
            <a:off x="5400000" y="124272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着地硬直の時間</a:t>
            </a:r>
            <a:r>
              <a:rPr b="1" lang="en-US" sz="1800" spc="-1" strike="noStrike">
                <a:latin typeface="Arial"/>
              </a:rPr>
              <a:t>(</a:t>
            </a:r>
            <a:r>
              <a:rPr b="1" lang="ja-JP" sz="1800" spc="-1" strike="noStrike">
                <a:latin typeface="Arial"/>
              </a:rPr>
              <a:t>秒</a:t>
            </a:r>
            <a:r>
              <a:rPr b="1" lang="en-US" sz="1800" spc="-1" strike="noStrike">
                <a:latin typeface="Arial"/>
              </a:rPr>
              <a:t>)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65" name="TextShape 6"/>
          <p:cNvSpPr txBox="1"/>
          <p:nvPr/>
        </p:nvSpPr>
        <p:spPr>
          <a:xfrm>
            <a:off x="5400000" y="167472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ジャンプの溜めゲージの最大値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66" name="TextShape 7"/>
          <p:cNvSpPr txBox="1"/>
          <p:nvPr/>
        </p:nvSpPr>
        <p:spPr>
          <a:xfrm>
            <a:off x="5400000" y="203472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ジャンプの溜めゲージの</a:t>
            </a:r>
            <a:r>
              <a:rPr b="1" lang="en-US" sz="1800" spc="-1" strike="noStrike">
                <a:latin typeface="Arial"/>
              </a:rPr>
              <a:t>1F</a:t>
            </a:r>
            <a:r>
              <a:rPr b="1" lang="ja-JP" sz="1800" spc="-1" strike="noStrike">
                <a:latin typeface="Arial"/>
              </a:rPr>
              <a:t>あたりの上昇値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67" name="TextShape 8"/>
          <p:cNvSpPr txBox="1"/>
          <p:nvPr/>
        </p:nvSpPr>
        <p:spPr>
          <a:xfrm>
            <a:off x="5400000" y="244800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ジャンプ時のブースト容量の消費値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68" name="TextShape 9"/>
          <p:cNvSpPr txBox="1"/>
          <p:nvPr/>
        </p:nvSpPr>
        <p:spPr>
          <a:xfrm>
            <a:off x="5400000" y="316800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着地時のカメラの揺れの強さ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69" name="TextShape 10"/>
          <p:cNvSpPr txBox="1"/>
          <p:nvPr/>
        </p:nvSpPr>
        <p:spPr>
          <a:xfrm>
            <a:off x="5400000" y="275472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着地時のカメラの揺れの時間</a:t>
            </a:r>
            <a:r>
              <a:rPr b="1" lang="en-US" sz="1800" spc="-1" strike="noStrike">
                <a:latin typeface="Arial"/>
              </a:rPr>
              <a:t>(</a:t>
            </a:r>
            <a:r>
              <a:rPr b="1" lang="ja-JP" sz="1800" spc="-1" strike="noStrike">
                <a:latin typeface="Arial"/>
              </a:rPr>
              <a:t>秒</a:t>
            </a:r>
            <a:r>
              <a:rPr b="1" lang="en-US" sz="1800" spc="-1" strike="noStrike">
                <a:latin typeface="Arial"/>
              </a:rPr>
              <a:t>)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70" name="TextShape 11"/>
          <p:cNvSpPr txBox="1"/>
          <p:nvPr/>
        </p:nvSpPr>
        <p:spPr>
          <a:xfrm>
            <a:off x="5400000" y="347472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旋回の速さ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71" name="TextShape 12"/>
          <p:cNvSpPr txBox="1"/>
          <p:nvPr/>
        </p:nvSpPr>
        <p:spPr>
          <a:xfrm>
            <a:off x="5400000" y="378144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歩行速度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72" name="TextShape 13"/>
          <p:cNvSpPr txBox="1"/>
          <p:nvPr/>
        </p:nvSpPr>
        <p:spPr>
          <a:xfrm>
            <a:off x="5400000" y="410400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ブースト移動の速度の最大値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73" name="TextShape 14"/>
          <p:cNvSpPr txBox="1"/>
          <p:nvPr/>
        </p:nvSpPr>
        <p:spPr>
          <a:xfrm>
            <a:off x="5400000" y="446400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ブースト移動の速度の上昇値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74" name="TextShape 15"/>
          <p:cNvSpPr txBox="1"/>
          <p:nvPr/>
        </p:nvSpPr>
        <p:spPr>
          <a:xfrm>
            <a:off x="5400000" y="480528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ブースト容量のゲージの最大値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75" name="TextShape 16"/>
          <p:cNvSpPr txBox="1"/>
          <p:nvPr/>
        </p:nvSpPr>
        <p:spPr>
          <a:xfrm>
            <a:off x="5400000" y="516528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ブースト容量のゲージの</a:t>
            </a:r>
            <a:r>
              <a:rPr b="1" lang="en-US" sz="1800" spc="-1" strike="noStrike">
                <a:latin typeface="Arial"/>
              </a:rPr>
              <a:t>1F</a:t>
            </a:r>
            <a:r>
              <a:rPr b="1" lang="ja-JP" sz="1800" spc="-1" strike="noStrike">
                <a:latin typeface="Arial"/>
              </a:rPr>
              <a:t>あたりの消費量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76" name="TextShape 17"/>
          <p:cNvSpPr txBox="1"/>
          <p:nvPr/>
        </p:nvSpPr>
        <p:spPr>
          <a:xfrm>
            <a:off x="5400000" y="549072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ブースト容量のゲージの</a:t>
            </a:r>
            <a:r>
              <a:rPr b="1" lang="en-US" sz="1800" spc="-1" strike="noStrike">
                <a:latin typeface="Arial"/>
              </a:rPr>
              <a:t>1F</a:t>
            </a:r>
            <a:r>
              <a:rPr b="1" lang="ja-JP" sz="1800" spc="-1" strike="noStrike">
                <a:latin typeface="Arial"/>
              </a:rPr>
              <a:t>あたりの回復量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77" name="TextShape 18"/>
          <p:cNvSpPr txBox="1"/>
          <p:nvPr/>
        </p:nvSpPr>
        <p:spPr>
          <a:xfrm>
            <a:off x="5400000" y="5850720"/>
            <a:ext cx="5256000" cy="413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ja-JP" sz="1800" spc="-1" strike="noStrike">
                <a:latin typeface="Arial"/>
              </a:rPr>
              <a:t>初期座標</a:t>
            </a:r>
            <a:r>
              <a:rPr b="1" lang="en-US" sz="1800" spc="-1" strike="noStrike">
                <a:latin typeface="Arial"/>
              </a:rPr>
              <a:t>(</a:t>
            </a:r>
            <a:r>
              <a:rPr b="1" lang="ja-JP" sz="1800" spc="-1" strike="noStrike">
                <a:latin typeface="Arial"/>
              </a:rPr>
              <a:t>リスポーン座標</a:t>
            </a:r>
            <a:r>
              <a:rPr b="1" lang="en-US" sz="1800" spc="-1" strike="noStrike">
                <a:latin typeface="Arial"/>
              </a:rPr>
              <a:t>)</a:t>
            </a:r>
            <a:endParaRPr b="1" lang="en-US" sz="1800" spc="-1" strike="noStrike">
              <a:latin typeface="Arial"/>
            </a:endParaRPr>
          </a:p>
        </p:txBody>
      </p:sp>
      <p:sp>
        <p:nvSpPr>
          <p:cNvPr id="578" name="Line 19"/>
          <p:cNvSpPr/>
          <p:nvPr/>
        </p:nvSpPr>
        <p:spPr>
          <a:xfrm flipH="1">
            <a:off x="4320000" y="1071720"/>
            <a:ext cx="1080000" cy="15922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Line 20"/>
          <p:cNvSpPr/>
          <p:nvPr/>
        </p:nvSpPr>
        <p:spPr>
          <a:xfrm flipH="1">
            <a:off x="4392000" y="1440000"/>
            <a:ext cx="1008000" cy="144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Line 21"/>
          <p:cNvSpPr/>
          <p:nvPr/>
        </p:nvSpPr>
        <p:spPr>
          <a:xfrm flipH="1">
            <a:off x="4392000" y="1872000"/>
            <a:ext cx="1080000" cy="1224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Line 22"/>
          <p:cNvSpPr/>
          <p:nvPr/>
        </p:nvSpPr>
        <p:spPr>
          <a:xfrm flipH="1">
            <a:off x="4392000" y="2232000"/>
            <a:ext cx="1080000" cy="108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Line 23"/>
          <p:cNvSpPr/>
          <p:nvPr/>
        </p:nvSpPr>
        <p:spPr>
          <a:xfrm flipH="1">
            <a:off x="4392000" y="2592000"/>
            <a:ext cx="1080000" cy="93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Line 24"/>
          <p:cNvSpPr/>
          <p:nvPr/>
        </p:nvSpPr>
        <p:spPr>
          <a:xfrm flipH="1">
            <a:off x="4392000" y="2952000"/>
            <a:ext cx="1080000" cy="792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25"/>
          <p:cNvSpPr/>
          <p:nvPr/>
        </p:nvSpPr>
        <p:spPr>
          <a:xfrm flipH="1">
            <a:off x="4392000" y="3312000"/>
            <a:ext cx="1080000" cy="57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Line 26"/>
          <p:cNvSpPr/>
          <p:nvPr/>
        </p:nvSpPr>
        <p:spPr>
          <a:xfrm flipH="1">
            <a:off x="4392000" y="3600000"/>
            <a:ext cx="1080000" cy="504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Line 27"/>
          <p:cNvSpPr/>
          <p:nvPr/>
        </p:nvSpPr>
        <p:spPr>
          <a:xfrm flipH="1">
            <a:off x="4392000" y="3888000"/>
            <a:ext cx="1080000" cy="432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Line 28"/>
          <p:cNvSpPr/>
          <p:nvPr/>
        </p:nvSpPr>
        <p:spPr>
          <a:xfrm flipH="1">
            <a:off x="4392000" y="4248000"/>
            <a:ext cx="1080000" cy="288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Line 29"/>
          <p:cNvSpPr/>
          <p:nvPr/>
        </p:nvSpPr>
        <p:spPr>
          <a:xfrm flipH="1">
            <a:off x="4392000" y="4680000"/>
            <a:ext cx="1080000" cy="72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Line 30"/>
          <p:cNvSpPr/>
          <p:nvPr/>
        </p:nvSpPr>
        <p:spPr>
          <a:xfrm flipH="1">
            <a:off x="4392000" y="4968000"/>
            <a:ext cx="10800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31"/>
          <p:cNvSpPr/>
          <p:nvPr/>
        </p:nvSpPr>
        <p:spPr>
          <a:xfrm flipH="1" flipV="1">
            <a:off x="4392000" y="5112000"/>
            <a:ext cx="1080000" cy="21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Line 32"/>
          <p:cNvSpPr/>
          <p:nvPr/>
        </p:nvSpPr>
        <p:spPr>
          <a:xfrm flipH="1" flipV="1">
            <a:off x="4392000" y="5328000"/>
            <a:ext cx="1080000" cy="36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Line 33"/>
          <p:cNvSpPr/>
          <p:nvPr/>
        </p:nvSpPr>
        <p:spPr>
          <a:xfrm flipH="1" flipV="1">
            <a:off x="4392000" y="5760000"/>
            <a:ext cx="1080000" cy="288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626480" y="2579040"/>
            <a:ext cx="84214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D1295C0-57D2-41DF-AC1D-5BAC6BCDCB42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4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271080" y="1722600"/>
            <a:ext cx="11648520" cy="25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まとめ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A8B8FC1-BE17-409E-A2C6-1729BF441499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40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484280" y="87840"/>
            <a:ext cx="8915400" cy="98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まとめ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DE36C3F-1F8F-4A06-A7CD-CF69803FCAD4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41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99" name="CustomShape 4"/>
          <p:cNvSpPr/>
          <p:nvPr/>
        </p:nvSpPr>
        <p:spPr>
          <a:xfrm>
            <a:off x="1296000" y="2961000"/>
            <a:ext cx="10611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ja-JP" sz="3600" spc="-1" strike="noStrike">
                <a:solidFill>
                  <a:srgbClr val="000000"/>
                </a:solidFill>
                <a:latin typeface="Arial"/>
                <a:ea typeface="DejaVu Sans"/>
              </a:rPr>
              <a:t>重量感を与えたりすることでそれっぽい挙動になる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663480" y="1722600"/>
            <a:ext cx="11648520" cy="25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ご清聴ありがとうございました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42CBC6D-B4D3-4F61-B5A4-B9CB38BDBDEC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&lt;番号&gt;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484280" y="0"/>
            <a:ext cx="10017360" cy="9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1484280" y="2151720"/>
            <a:ext cx="10304640" cy="170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①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GT2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の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Slack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に貼った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URL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から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github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に飛ぶ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(</a:t>
            </a:r>
            <a:r>
              <a:rPr b="0" lang="en-US" sz="3600" spc="-1" strike="noStrike" u="sng">
                <a:solidFill>
                  <a:srgbClr val="3085ed"/>
                </a:solidFill>
                <a:uFillTx/>
                <a:latin typeface="Corbel"/>
                <a:ea typeface="DejaVu Sans"/>
                <a:hlinkClick r:id="rId1"/>
              </a:rPr>
              <a:t>https://github.com/InagakiSota/RobotTest.git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6366B6-7FCF-43EB-89D8-A697F343748F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5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1484280" y="0"/>
            <a:ext cx="10017360" cy="9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4" name="図 7" descr=""/>
          <p:cNvPicPr/>
          <p:nvPr/>
        </p:nvPicPr>
        <p:blipFill>
          <a:blip r:embed="rId1"/>
          <a:stretch/>
        </p:blipFill>
        <p:spPr>
          <a:xfrm>
            <a:off x="1484280" y="799560"/>
            <a:ext cx="8656560" cy="4868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7734240" y="173520"/>
            <a:ext cx="817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Corbel"/>
                <a:ea typeface="DejaVu Sans"/>
              </a:rPr>
              <a:t>②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 flipH="1">
            <a:off x="7371000" y="942840"/>
            <a:ext cx="77004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5210280" y="5699880"/>
            <a:ext cx="698040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Corbel"/>
                <a:ea typeface="DejaVu Sans"/>
              </a:rPr>
              <a:t>③</a:t>
            </a:r>
            <a:r>
              <a:rPr b="1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ここから</a:t>
            </a:r>
            <a:r>
              <a:rPr b="1" lang="en-US" sz="3200" spc="-1" strike="noStrike">
                <a:solidFill>
                  <a:srgbClr val="000000"/>
                </a:solidFill>
                <a:latin typeface="Corbel"/>
                <a:ea typeface="DejaVu Sans"/>
              </a:rPr>
              <a:t>zip</a:t>
            </a:r>
            <a:r>
              <a:rPr b="1" lang="ja-JP" sz="3200" spc="-1" strike="noStrike">
                <a:solidFill>
                  <a:srgbClr val="000000"/>
                </a:solidFill>
                <a:latin typeface="Corbel"/>
                <a:ea typeface="DejaVu Sans"/>
              </a:rPr>
              <a:t>をダウンロードする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 flipV="1">
            <a:off x="5572080" y="4656240"/>
            <a:ext cx="360" cy="111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CustomShape 7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B9734B3-2B6F-44E1-BC3A-D86A976266DB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6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1484280" y="0"/>
            <a:ext cx="10017360" cy="9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1346400" y="860760"/>
            <a:ext cx="10706400" cy="22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④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ダウンロードした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zip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ファイルを解凍する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⑤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解凍されたファイルを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Untiy 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のリストに追加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	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する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3" name="図 3" descr=""/>
          <p:cNvPicPr/>
          <p:nvPr/>
        </p:nvPicPr>
        <p:blipFill>
          <a:blip r:embed="rId1"/>
          <a:stretch/>
        </p:blipFill>
        <p:spPr>
          <a:xfrm>
            <a:off x="3114000" y="2543040"/>
            <a:ext cx="6476040" cy="371412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8067600" y="3063240"/>
            <a:ext cx="865440" cy="408240"/>
          </a:xfrm>
          <a:prstGeom prst="ellipse">
            <a:avLst/>
          </a:prstGeom>
          <a:noFill/>
          <a:ln cap="rnd"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4"/>
          <p:cNvSpPr/>
          <p:nvPr/>
        </p:nvSpPr>
        <p:spPr>
          <a:xfrm flipH="1" flipV="1">
            <a:off x="8933040" y="3360240"/>
            <a:ext cx="1312920" cy="49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5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7" name="CustomShape 6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AC26F42-445B-433C-8BCF-BA6894D0A165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7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1484280" y="0"/>
            <a:ext cx="10017360" cy="93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ja-JP" sz="4400" spc="-1" strike="noStrike">
                <a:solidFill>
                  <a:srgbClr val="000000"/>
                </a:solidFill>
                <a:latin typeface="Corbel"/>
                <a:ea typeface="DejaVu Sans"/>
              </a:rPr>
              <a:t>準備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346400" y="1550520"/>
            <a:ext cx="10706400" cy="29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⑥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Unity Hub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からプロジェクトを起動する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　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(Unity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のバージョンは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2019.4.15f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ですが、他のバージョンでも動く…はず</a:t>
            </a: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000000"/>
                </a:solidFill>
                <a:latin typeface="Corbel"/>
                <a:ea typeface="DejaVu Sans"/>
              </a:rPr>
              <a:t>⑦</a:t>
            </a:r>
            <a:r>
              <a:rPr b="0" lang="ja-JP" sz="3600" spc="-1" strike="noStrike">
                <a:solidFill>
                  <a:srgbClr val="000000"/>
                </a:solidFill>
                <a:latin typeface="Corbel"/>
                <a:ea typeface="DejaVu Sans"/>
              </a:rPr>
              <a:t>インポートが始まったらそのまま放置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57A6BC-076E-469E-813C-B895F4492206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8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626480" y="2579040"/>
            <a:ext cx="842148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ja-JP" sz="7200" spc="-1" strike="noStrike">
                <a:solidFill>
                  <a:srgbClr val="000000"/>
                </a:solidFill>
                <a:latin typeface="Corbel"/>
                <a:ea typeface="DejaVu Sans"/>
              </a:rPr>
              <a:t>ロボットゲームとは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2469960" y="6420960"/>
            <a:ext cx="804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GT2 4</a:t>
            </a:r>
            <a:r>
              <a:rPr b="1" lang="ja-JP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番　稲垣颯太「ロボットゲームでのリアル感のある機体の挙動」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11503080" y="6369480"/>
            <a:ext cx="549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6D0DA58-68B1-43A9-8A42-6F573E426711}" type="slidenum">
              <a:rPr b="1" lang="en-US" sz="1400" spc="-1" strike="noStrike">
                <a:solidFill>
                  <a:srgbClr val="000000"/>
                </a:solidFill>
                <a:latin typeface="Corbel"/>
                <a:ea typeface="DejaVu Sans"/>
              </a:rPr>
              <a:t>9</a:t>
            </a:fld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2429</TotalTime>
  <Application>LibreOffice/6.4.3.2$Windows_X86_64 LibreOffice_project/747b5d0ebf89f41c860ec2a39efd7cb15b54f2d8</Application>
  <Words>639</Words>
  <Paragraphs>176</Paragraphs>
  <Company>HP Inc.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2021-04-16T08:21:03Z</dcterms:created>
  <dc:creator>稲垣　颯太</dc:creator>
  <dc:description/>
  <dc:language>ja-JP</dc:language>
  <cp:lastModifiedBy/>
  <dcterms:modified xsi:type="dcterms:W3CDTF">2021-05-14T16:31:03Z</dcterms:modified>
  <cp:revision>201</cp:revision>
  <dc:subject/>
  <dc:title>ゲームでリアル感のある ロボットの挙動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HP Inc.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ワイド画面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</Properties>
</file>